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3" r:id="rId1"/>
  </p:sldMasterIdLst>
  <p:notesMasterIdLst>
    <p:notesMasterId r:id="rId21"/>
  </p:notesMasterIdLst>
  <p:sldIdLst>
    <p:sldId id="790" r:id="rId2"/>
    <p:sldId id="805" r:id="rId3"/>
    <p:sldId id="791" r:id="rId4"/>
    <p:sldId id="792" r:id="rId5"/>
    <p:sldId id="793" r:id="rId6"/>
    <p:sldId id="794" r:id="rId7"/>
    <p:sldId id="795" r:id="rId8"/>
    <p:sldId id="797" r:id="rId9"/>
    <p:sldId id="799" r:id="rId10"/>
    <p:sldId id="800" r:id="rId11"/>
    <p:sldId id="806" r:id="rId12"/>
    <p:sldId id="807" r:id="rId13"/>
    <p:sldId id="796" r:id="rId14"/>
    <p:sldId id="798" r:id="rId15"/>
    <p:sldId id="801" r:id="rId16"/>
    <p:sldId id="802" r:id="rId17"/>
    <p:sldId id="803" r:id="rId18"/>
    <p:sldId id="804" r:id="rId19"/>
    <p:sldId id="788" r:id="rId20"/>
  </p:sldIdLst>
  <p:sldSz cx="9902825" cy="6858000"/>
  <p:notesSz cx="6858000" cy="9144000"/>
  <p:embeddedFontLst>
    <p:embeddedFont>
      <p:font typeface="맑은 고딕" panose="020B0503020000020004" pitchFamily="34" charset="-127"/>
      <p:regular r:id="rId22"/>
      <p:bold r:id="rId23"/>
    </p:embeddedFont>
    <p:embeddedFont>
      <p:font typeface="Samsung Sharp Sans" panose="020B0604020202020204" charset="0"/>
      <p:bold r:id="rId24"/>
    </p:embeddedFont>
    <p:embeddedFont>
      <p:font typeface="SamsungOne 400" panose="020B0503030303020204" charset="0"/>
      <p:regular r:id="rId25"/>
    </p:embeddedFont>
    <p:embeddedFont>
      <p:font typeface="SamsungOne 400C" panose="020B0506030303020204" charset="0"/>
      <p:regular r:id="rId26"/>
    </p:embeddedFont>
    <p:embeddedFont>
      <p:font typeface="SamsungOne 700" panose="020B0803030303020204" charset="0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19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EB0"/>
    <a:srgbClr val="FFB546"/>
    <a:srgbClr val="FF4337"/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3" autoAdjust="0"/>
    <p:restoredTop sz="72205" autoAdjust="0"/>
  </p:normalViewPr>
  <p:slideViewPr>
    <p:cSldViewPr snapToGrid="0">
      <p:cViewPr varScale="1">
        <p:scale>
          <a:sx n="83" d="100"/>
          <a:sy n="83" d="100"/>
        </p:scale>
        <p:origin x="1258" y="77"/>
      </p:cViewPr>
      <p:guideLst>
        <p:guide pos="3119"/>
        <p:guide orient="horz"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57C17-E6FD-4AF5-A787-31E9CCE99A85}" type="datetimeFigureOut">
              <a:rPr lang="ko-KR" altLang="en-US" smtClean="0"/>
              <a:t>2025-07-29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C55F-00F1-4985-9065-F2D92AE05D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25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>
            <a:extLst>
              <a:ext uri="{FF2B5EF4-FFF2-40B4-BE49-F238E27FC236}">
                <a16:creationId xmlns:a16="http://schemas.microsoft.com/office/drawing/2014/main" id="{CCEC8F59-794B-4743-A6D7-1BC9720006CB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56667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4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>
            <a:extLst>
              <a:ext uri="{FF2B5EF4-FFF2-40B4-BE49-F238E27FC236}">
                <a16:creationId xmlns:a16="http://schemas.microsoft.com/office/drawing/2014/main" id="{DE8CAD59-3F29-4FBB-AE0A-697DDFD5E69E}"/>
              </a:ext>
            </a:extLst>
          </p:cNvPr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149771-D78D-40D7-8B97-564358008D8D}"/>
              </a:ext>
            </a:extLst>
          </p:cNvPr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텍스트 개체 틀 18">
            <a:extLst>
              <a:ext uri="{FF2B5EF4-FFF2-40B4-BE49-F238E27FC236}">
                <a16:creationId xmlns:a16="http://schemas.microsoft.com/office/drawing/2014/main" id="{02AC410D-7805-4DA9-915F-991D72686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44AF0917-EEBC-44C5-8BA6-F1CA2AFA4B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29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>
            <a:extLst>
              <a:ext uri="{FF2B5EF4-FFF2-40B4-BE49-F238E27FC236}">
                <a16:creationId xmlns:a16="http://schemas.microsoft.com/office/drawing/2014/main" id="{7A4BCBFF-5289-45FE-BA09-DFF42AF8A347}"/>
              </a:ext>
            </a:extLst>
          </p:cNvPr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6CFBD-D9B3-4245-A68B-1D7EC1CB6F07}"/>
              </a:ext>
            </a:extLst>
          </p:cNvPr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2EB59A-603F-4715-ABA1-D9DF69D44512}"/>
              </a:ext>
            </a:extLst>
          </p:cNvPr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6BC111-C555-4B09-8375-33C4F4C2F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CBEAE583-0BAA-455B-9555-B00A4FE8B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312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443" userDrawn="1">
          <p15:clr>
            <a:srgbClr val="FBAE40"/>
          </p15:clr>
        </p15:guide>
        <p15:guide id="3" pos="5955">
          <p15:clr>
            <a:srgbClr val="FBAE40"/>
          </p15:clr>
        </p15:guide>
        <p15:guide id="4" pos="6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FEC8C6A-D95C-4B3C-9803-6F9071BF0C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6DA22BCA-E7E2-4377-AD8E-AC1336C3DB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7647BD6A-5F13-45AE-859C-AF2BA0A739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063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>
            <a:extLst>
              <a:ext uri="{FF2B5EF4-FFF2-40B4-BE49-F238E27FC236}">
                <a16:creationId xmlns:a16="http://schemas.microsoft.com/office/drawing/2014/main" id="{3A9667F7-80AD-4A7A-8543-285975B06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B6D584F0-F100-4FB4-B935-0E81DB1D3B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468" y="1435277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747" indent="-177747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255" indent="-182508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541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461" lvl="1" indent="-207901" algn="l" defTabSz="843830" rtl="0" eaLnBrk="1" latinLnBrk="1" hangingPunct="1">
              <a:lnSpc>
                <a:spcPct val="90000"/>
              </a:lnSpc>
              <a:spcBef>
                <a:spcPts val="462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102046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 userDrawn="1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434159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177962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>
          <p15:clr>
            <a:srgbClr val="FBAE40"/>
          </p15:clr>
        </p15:guide>
        <p15:guide id="2" pos="443">
          <p15:clr>
            <a:srgbClr val="FBAE40"/>
          </p15:clr>
        </p15:guide>
        <p15:guide id="3" pos="5955">
          <p15:clr>
            <a:srgbClr val="FBAE40"/>
          </p15:clr>
        </p15:guide>
        <p15:guide id="4" pos="6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>
            <a:extLst>
              <a:ext uri="{FF2B5EF4-FFF2-40B4-BE49-F238E27FC236}">
                <a16:creationId xmlns:a16="http://schemas.microsoft.com/office/drawing/2014/main" id="{E75758B0-2429-4331-898E-5EEED60D4280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4250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55">
          <p15:clr>
            <a:srgbClr val="FBAE40"/>
          </p15:clr>
        </p15:guide>
        <p15:guide id="3" pos="28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>
            <a:extLst>
              <a:ext uri="{FF2B5EF4-FFF2-40B4-BE49-F238E27FC236}">
                <a16:creationId xmlns:a16="http://schemas.microsoft.com/office/drawing/2014/main" id="{C5960DC7-D671-485D-92B0-FEED6CE658A3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343950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C441AFAB-5BBF-465C-B7A8-FED86E6261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9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2B242C-8600-47F0-98D5-6EA512C41BF2}"/>
              </a:ext>
            </a:extLst>
          </p:cNvPr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A977D3D7-ABF1-4BDD-B1E5-CCA79CC818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</p:spTree>
    <p:extLst>
      <p:ext uri="{BB962C8B-B14F-4D97-AF65-F5344CB8AC3E}">
        <p14:creationId xmlns:p14="http://schemas.microsoft.com/office/powerpoint/2010/main" val="122783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92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85" r:id="rId3"/>
    <p:sldLayoutId id="2147483687" r:id="rId4"/>
    <p:sldLayoutId id="2147483694" r:id="rId5"/>
    <p:sldLayoutId id="2147483693" r:id="rId6"/>
    <p:sldLayoutId id="2147483686" r:id="rId7"/>
    <p:sldLayoutId id="2147483688" r:id="rId8"/>
    <p:sldLayoutId id="2147483689" r:id="rId9"/>
    <p:sldLayoutId id="2147483690" r:id="rId10"/>
  </p:sldLayoutIdLst>
  <p:txStyles>
    <p:titleStyle>
      <a:lvl1pPr algn="l" defTabSz="914126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BA57D5-7920-4C59-8990-1FDF22441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altLang="ko-KR" dirty="0"/>
              <a:t>Group 6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1786819-9BFB-478D-BAE7-57DB1DEA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10000"/>
            <a:ext cx="6438182" cy="1439600"/>
          </a:xfrm>
        </p:spPr>
        <p:txBody>
          <a:bodyPr/>
          <a:lstStyle/>
          <a:p>
            <a:r>
              <a:rPr lang="en-US" dirty="0"/>
              <a:t>IoT-enabled Gas and Fire 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1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CA4437-9FAD-977F-B604-2FF2B6666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3.1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A3712-763B-BAB0-AD8D-B05B8E9775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and Result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6E925-619C-3ED2-7F97-F7F92D8C70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B635E-18E6-44F1-CA9A-1AE280F6E3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79911F-A33D-2351-AF2D-8F883BD225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415" y="1407567"/>
            <a:ext cx="7793675" cy="40234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We tested the system using: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A lighter (for fire)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Gas spray (for gas sensor)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	System detects danger in 1–2 seconds.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	Buzzer turns 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	Data is saved in </a:t>
            </a:r>
            <a:r>
              <a:rPr lang="en-US" sz="2000" dirty="0" err="1"/>
              <a:t>InfluxDB</a:t>
            </a:r>
            <a:r>
              <a:rPr lang="en-US" sz="2000" dirty="0"/>
              <a:t>.</a:t>
            </a:r>
            <a:endParaRPr lang="vi-VN" sz="2000" dirty="0"/>
          </a:p>
          <a:p>
            <a:pPr marL="177747" lvl="1" indent="0">
              <a:lnSpc>
                <a:spcPct val="150000"/>
              </a:lnSpc>
              <a:buNone/>
            </a:pPr>
            <a:endParaRPr lang="vi-VN" sz="2000" dirty="0"/>
          </a:p>
          <a:p>
            <a:pPr marL="177747" lvl="1" indent="0">
              <a:lnSpc>
                <a:spcPct val="150000"/>
              </a:lnSpc>
              <a:buNone/>
            </a:pP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260428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01B6F5-4B8D-832A-4CC0-620F54E4B1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77626-146F-5A3E-3BEC-84FE9D8BF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553741"/>
          </a:xfrm>
        </p:spPr>
        <p:txBody>
          <a:bodyPr/>
          <a:lstStyle/>
          <a:p>
            <a:r>
              <a:rPr lang="en-US" dirty="0"/>
              <a:t>Test and Result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8C170-3C76-F433-53EB-439062F201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492A4-D0BA-BDA7-CD46-D0DAD37071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9AD7E9-58C6-9711-C791-D5D88F238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Block diagram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A0811D-EBCE-AFF3-A6DE-7A9E96A3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33" y="1003742"/>
            <a:ext cx="3887242" cy="53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7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10409-F5A4-5A67-2EB3-1099AD2CAC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08AF4-A4D1-BDB1-85AB-D34A73F9A4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830612"/>
          </a:xfrm>
        </p:spPr>
        <p:txBody>
          <a:bodyPr/>
          <a:lstStyle/>
          <a:p>
            <a:r>
              <a:rPr lang="en-US" dirty="0"/>
              <a:t>Test and Result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35613-F175-185B-CAF1-EC7EF9F520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2EF383-65BC-37BC-135A-978CC3087A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5F81B5-7C75-D72C-DCBC-8DDEBB2496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Flow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4D456-89FE-2336-B10A-B61E66BE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48" y="1113542"/>
            <a:ext cx="3658707" cy="5294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2F626-537E-D983-6605-CEBFBFDF3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11" y="1193477"/>
            <a:ext cx="3100756" cy="513458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ADA002-60D3-0328-E27F-F1ADF2F642CA}"/>
              </a:ext>
            </a:extLst>
          </p:cNvPr>
          <p:cNvCxnSpPr/>
          <p:nvPr/>
        </p:nvCxnSpPr>
        <p:spPr>
          <a:xfrm>
            <a:off x="4876800" y="5920509"/>
            <a:ext cx="6834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701936-00CA-AF75-5F7A-26B2C6229473}"/>
              </a:ext>
            </a:extLst>
          </p:cNvPr>
          <p:cNvCxnSpPr/>
          <p:nvPr/>
        </p:nvCxnSpPr>
        <p:spPr>
          <a:xfrm flipV="1">
            <a:off x="5560291" y="1435277"/>
            <a:ext cx="0" cy="44852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A08AE1-CEF6-2C84-5965-655505B44370}"/>
              </a:ext>
            </a:extLst>
          </p:cNvPr>
          <p:cNvCxnSpPr/>
          <p:nvPr/>
        </p:nvCxnSpPr>
        <p:spPr>
          <a:xfrm>
            <a:off x="5560291" y="1435277"/>
            <a:ext cx="868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570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91923-DDE3-A1B4-C573-FA3DF5F7DA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3.1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BADA-2137-D92D-DB4D-CE7BE995FC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871"/>
          </a:xfrm>
        </p:spPr>
        <p:txBody>
          <a:bodyPr/>
          <a:lstStyle/>
          <a:p>
            <a:r>
              <a:rPr lang="en-US" dirty="0"/>
              <a:t>Test and Result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CCB13-4342-0148-650B-76BA38C5D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7D6C2-9378-09AA-DE80-D5AB43E897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EB125F-EC64-1209-09F2-5E9D749D1D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vi-VN" sz="2000" dirty="0"/>
              <a:t>This is our product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727FB-9A25-AFF4-AB9A-D54B6370AE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85"/>
          <a:stretch>
            <a:fillRect/>
          </a:stretch>
        </p:blipFill>
        <p:spPr>
          <a:xfrm>
            <a:off x="3072390" y="1280568"/>
            <a:ext cx="3984193" cy="4861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5296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3629C-510D-AD1E-3C9D-40F1AB7ED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3.1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608A8-306E-2253-7C36-08F4A84956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553870"/>
          </a:xfrm>
        </p:spPr>
        <p:txBody>
          <a:bodyPr/>
          <a:lstStyle/>
          <a:p>
            <a:r>
              <a:rPr lang="en-US" altLang="en-US" sz="1800" dirty="0"/>
              <a:t>Node-RED Integration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2DFF7-1F9D-E7C8-817C-103186E78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3C6B3-B834-AAF1-3D43-C1AF3DB5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D9BAB9-4D48-88E2-70D6-CAFF3561E4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587" y="2093163"/>
            <a:ext cx="7281368" cy="430468"/>
          </a:xfrm>
        </p:spPr>
        <p:txBody>
          <a:bodyPr/>
          <a:lstStyle/>
          <a:p>
            <a:r>
              <a:rPr lang="en-US" sz="2000" dirty="0"/>
              <a:t>Node-RED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C2475-CDB8-59A7-7A6C-00C0B80C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44" y="1185327"/>
            <a:ext cx="6845613" cy="4744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7254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5559BB-3CF0-4B55-15B5-180D85884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3.1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521A8-3109-6CF4-A42A-28494209AB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553741"/>
          </a:xfrm>
        </p:spPr>
        <p:txBody>
          <a:bodyPr/>
          <a:lstStyle/>
          <a:p>
            <a:r>
              <a:rPr lang="en-US" dirty="0"/>
              <a:t>Test and Result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453D8-1929-1356-87E4-82687921A6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7BB2C-14F5-813F-74C9-8ABECB3735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254E32-F1BD-0327-F46D-F1E90B8E0B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468" y="1176659"/>
            <a:ext cx="8055439" cy="914400"/>
          </a:xfrm>
        </p:spPr>
        <p:txBody>
          <a:bodyPr/>
          <a:lstStyle/>
          <a:p>
            <a:r>
              <a:rPr lang="en-US" sz="2000" dirty="0"/>
              <a:t>Data is saved in </a:t>
            </a:r>
            <a:r>
              <a:rPr lang="en-US" sz="2000" dirty="0" err="1"/>
              <a:t>InfluxDB</a:t>
            </a:r>
            <a:r>
              <a:rPr lang="en-US" sz="2000" dirty="0"/>
              <a:t>.</a:t>
            </a:r>
            <a:endParaRPr lang="vi-VN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580671-DC22-2A13-9459-C2122517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57" y="1633859"/>
            <a:ext cx="8165668" cy="45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8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81088-7CD6-4F3E-7BAE-1144F7FEF6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3.2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65D88-AF3B-A9EA-886A-A751E4491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Advantages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72C48-443F-63FA-1F09-E8BB40EDF8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15BCD-603D-A60A-5BE3-35AB4F2F9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738546-2E6B-8154-45E9-602E72B9AF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364" y="1333677"/>
            <a:ext cx="5258605" cy="38017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vi-VN" sz="2000" dirty="0"/>
              <a:t>Advantages: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Fast and early warning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Low cost and easy to use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vi-VN" sz="2000" dirty="0"/>
              <a:t>C</a:t>
            </a:r>
            <a:r>
              <a:rPr lang="en-US" sz="2000" dirty="0"/>
              <a:t>heck data from anywhere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Data saved for later use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Can be upgraded easily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33118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2CA205-6CBC-1CF1-F5C7-2A20B17954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3.2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7DDAB-54A6-5F5D-D00E-6D71E9F660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553741"/>
          </a:xfrm>
        </p:spPr>
        <p:txBody>
          <a:bodyPr/>
          <a:lstStyle/>
          <a:p>
            <a:r>
              <a:rPr lang="en-US" dirty="0"/>
              <a:t>Advantages and Limitations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CBC0A-D699-1DD3-B774-010151683E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7DCD9-110A-A0FE-3E05-492C762AE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23A4FC-82ED-D728-70CA-1D81DFFA78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468" y="1435276"/>
            <a:ext cx="8389732" cy="31736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Limitations: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Needs Wi-Fi to send data.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Flame or gas sensor may not work well in </a:t>
            </a:r>
            <a:r>
              <a:rPr lang="en-US" sz="2000" b="1" dirty="0"/>
              <a:t>hot or wet places</a:t>
            </a:r>
            <a:r>
              <a:rPr lang="en-US" sz="2000" dirty="0"/>
              <a:t>.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Node-RED needs to run on a </a:t>
            </a:r>
            <a:r>
              <a:rPr lang="en-US" sz="2000" b="1" dirty="0"/>
              <a:t>computer or Raspberry Pi</a:t>
            </a:r>
            <a:r>
              <a:rPr lang="en-US" sz="2000" dirty="0"/>
              <a:t>.</a:t>
            </a:r>
            <a:endParaRPr lang="vi-VN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0460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7E2F24-F2DB-0BB0-D213-648EA99C0C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3.3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C1526-8F5D-4129-D21C-F3CD4DE44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25C6E-6900-53D1-2215-6A34FC229C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8F791D-AFA8-760D-5336-5B530CFFA3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91AED4-76C5-A5ED-B133-2673FB8160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469" y="1435276"/>
            <a:ext cx="5544931" cy="45314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In the future, we want to: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Add SMS or email alerts when Wi-Fi is lost.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Add more sensors: temperature, smoke, CO2.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Use AI to </a:t>
            </a:r>
            <a:r>
              <a:rPr lang="en-US" sz="2000" b="1" dirty="0"/>
              <a:t>learn danger patterns</a:t>
            </a:r>
            <a:r>
              <a:rPr lang="en-US" sz="2000" dirty="0"/>
              <a:t> from data.</a:t>
            </a:r>
            <a:endParaRPr lang="vi-VN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Make a version with </a:t>
            </a:r>
            <a:r>
              <a:rPr lang="en-US" sz="2000" b="1" dirty="0"/>
              <a:t>battery and 4G</a:t>
            </a:r>
            <a:r>
              <a:rPr lang="en-US" sz="2000" dirty="0"/>
              <a:t> for mobile use.</a:t>
            </a:r>
          </a:p>
        </p:txBody>
      </p:sp>
      <p:pic>
        <p:nvPicPr>
          <p:cNvPr id="7170" name="Picture 2" descr="GSM Smoke &amp; Temperature Detector with Call &amp; SMS Alert - SmartX BD">
            <a:extLst>
              <a:ext uri="{FF2B5EF4-FFF2-40B4-BE49-F238E27FC236}">
                <a16:creationId xmlns:a16="http://schemas.microsoft.com/office/drawing/2014/main" id="{F680716F-8687-14C9-C256-2AE136A0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52" y="1701566"/>
            <a:ext cx="3454867" cy="3454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7656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80CFC2-11F5-AA00-2E9A-9CF8C81EC818}"/>
              </a:ext>
            </a:extLst>
          </p:cNvPr>
          <p:cNvSpPr txBox="1"/>
          <p:nvPr/>
        </p:nvSpPr>
        <p:spPr>
          <a:xfrm>
            <a:off x="3168072" y="2798618"/>
            <a:ext cx="43318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1620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859157-CF1C-84EE-6C47-4ABB8A868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999" y="1089892"/>
            <a:ext cx="7334109" cy="22621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tx1"/>
                </a:solidFill>
                <a:latin typeface="+mn-lt"/>
              </a:rPr>
              <a:t>Members: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000" dirty="0">
                <a:solidFill>
                  <a:schemeClr val="tx1"/>
                </a:solidFill>
                <a:latin typeface="+mn-lt"/>
              </a:rPr>
              <a:t>Phạm Thu Hà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000" dirty="0">
                <a:solidFill>
                  <a:schemeClr val="tx1"/>
                </a:solidFill>
                <a:latin typeface="+mn-lt"/>
              </a:rPr>
              <a:t>Hà Trung Thành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000" dirty="0">
                <a:solidFill>
                  <a:schemeClr val="tx1"/>
                </a:solidFill>
                <a:latin typeface="+mn-lt"/>
              </a:rPr>
              <a:t>Nguyễn Tuấn Kiệt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000" dirty="0">
                <a:solidFill>
                  <a:schemeClr val="tx1"/>
                </a:solidFill>
                <a:latin typeface="+mn-lt"/>
              </a:rPr>
              <a:t>Nguyễn Duy Phúc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5E1A3-5FCC-BCD9-5EE3-475A166C707F}"/>
              </a:ext>
            </a:extLst>
          </p:cNvPr>
          <p:cNvSpPr txBox="1"/>
          <p:nvPr/>
        </p:nvSpPr>
        <p:spPr>
          <a:xfrm>
            <a:off x="591848" y="3621031"/>
            <a:ext cx="495069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tx1"/>
                </a:solidFill>
                <a:latin typeface="+mn-lt"/>
              </a:rPr>
              <a:t>Teacher: </a:t>
            </a:r>
            <a:r>
              <a:rPr lang="en-US" sz="2000" dirty="0"/>
              <a:t>Dr. </a:t>
            </a:r>
            <a:r>
              <a:rPr lang="vi-VN" sz="2000" dirty="0"/>
              <a:t>Phạm</a:t>
            </a:r>
            <a:r>
              <a:rPr lang="en-US" sz="2000" dirty="0"/>
              <a:t> </a:t>
            </a:r>
            <a:r>
              <a:rPr lang="vi-VN" sz="2000" dirty="0"/>
              <a:t>Văn</a:t>
            </a:r>
            <a:r>
              <a:rPr lang="en-US" sz="2000" dirty="0"/>
              <a:t> </a:t>
            </a:r>
            <a:r>
              <a:rPr lang="vi-VN" sz="2000" dirty="0"/>
              <a:t>Hà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369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1E42F3CA-E8F5-41D4-A677-F15543C46B01}"/>
              </a:ext>
            </a:extLst>
          </p:cNvPr>
          <p:cNvGrpSpPr/>
          <p:nvPr/>
        </p:nvGrpSpPr>
        <p:grpSpPr>
          <a:xfrm>
            <a:off x="746836" y="1606870"/>
            <a:ext cx="4379913" cy="1216982"/>
            <a:chOff x="4181256" y="3224809"/>
            <a:chExt cx="4379913" cy="12169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EA224A4-F527-4CB0-B62E-359CBCD4E781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1. Introduction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55CBCEC-393B-4E62-A937-E41B3CD7A93E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76F31AB-CE0B-4C60-A822-96C574A8736B}"/>
                </a:ext>
              </a:extLst>
            </p:cNvPr>
            <p:cNvSpPr/>
            <p:nvPr/>
          </p:nvSpPr>
          <p:spPr>
            <a:xfrm>
              <a:off x="5160752" y="3641572"/>
              <a:ext cx="3400417" cy="800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1.1. </a:t>
              </a:r>
              <a:r>
                <a:rPr lang="en-US" sz="1400" dirty="0">
                  <a:solidFill>
                    <a:srgbClr val="193EB0"/>
                  </a:solidFill>
                </a:rPr>
                <a:t>Problem Statement</a:t>
              </a:r>
              <a:endParaRPr lang="en-US" altLang="ko-KR" sz="14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1.2. </a:t>
              </a:r>
              <a:r>
                <a:rPr lang="en-US" sz="1400" dirty="0">
                  <a:solidFill>
                    <a:srgbClr val="193EB0"/>
                  </a:solidFill>
                </a:rPr>
                <a:t>Motivation</a:t>
              </a:r>
              <a:endParaRPr lang="en-US" altLang="ko-KR" sz="14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1.3. </a:t>
              </a:r>
              <a:r>
                <a:rPr lang="en-US" sz="1400" dirty="0">
                  <a:solidFill>
                    <a:srgbClr val="193EB0"/>
                  </a:solidFill>
                </a:rPr>
                <a:t>Objectives</a:t>
              </a:r>
              <a:endParaRPr lang="en-US" altLang="ko-KR" sz="14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730BB671-9743-4819-9105-2FF86D4E0E36}"/>
              </a:ext>
            </a:extLst>
          </p:cNvPr>
          <p:cNvGrpSpPr/>
          <p:nvPr/>
        </p:nvGrpSpPr>
        <p:grpSpPr>
          <a:xfrm>
            <a:off x="728836" y="2962443"/>
            <a:ext cx="4379913" cy="1216982"/>
            <a:chOff x="4181256" y="3224809"/>
            <a:chExt cx="4379913" cy="1216982"/>
          </a:xfrm>
        </p:grpSpPr>
        <p:sp>
          <p:nvSpPr>
            <p:cNvPr id="9" name="직사각형 37">
              <a:extLst>
                <a:ext uri="{FF2B5EF4-FFF2-40B4-BE49-F238E27FC236}">
                  <a16:creationId xmlns:a16="http://schemas.microsoft.com/office/drawing/2014/main" id="{44B7DD30-17C5-4D7E-8AC2-EA4E01FBA36D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2. System Design</a:t>
              </a:r>
            </a:p>
          </p:txBody>
        </p:sp>
        <p:sp>
          <p:nvSpPr>
            <p:cNvPr id="10" name="직사각형 38">
              <a:extLst>
                <a:ext uri="{FF2B5EF4-FFF2-40B4-BE49-F238E27FC236}">
                  <a16:creationId xmlns:a16="http://schemas.microsoft.com/office/drawing/2014/main" id="{0544C2E7-AEB2-4C9F-BC7B-16A176B1A6CD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1" name="직사각형 39">
              <a:extLst>
                <a:ext uri="{FF2B5EF4-FFF2-40B4-BE49-F238E27FC236}">
                  <a16:creationId xmlns:a16="http://schemas.microsoft.com/office/drawing/2014/main" id="{8FF9FD52-A1FA-45F7-80A2-FC3AF69D82B2}"/>
                </a:ext>
              </a:extLst>
            </p:cNvPr>
            <p:cNvSpPr/>
            <p:nvPr/>
          </p:nvSpPr>
          <p:spPr>
            <a:xfrm>
              <a:off x="5160752" y="3641572"/>
              <a:ext cx="3400417" cy="800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2.1. Hardware Design (</a:t>
              </a:r>
              <a:r>
                <a:rPr lang="en-US" sz="1400" dirty="0">
                  <a:solidFill>
                    <a:srgbClr val="193EB0"/>
                  </a:solidFill>
                </a:rPr>
                <a:t>Arduino IDE)</a:t>
              </a:r>
              <a:endParaRPr lang="en-US" altLang="ko-KR" sz="14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2.2. </a:t>
              </a:r>
              <a:r>
                <a:rPr lang="en-US" sz="1400" dirty="0">
                  <a:solidFill>
                    <a:srgbClr val="193EB0"/>
                  </a:solidFill>
                </a:rPr>
                <a:t>Node-RED Integration</a:t>
              </a:r>
              <a:endParaRPr lang="en-US" altLang="ko-KR" sz="14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2.3. </a:t>
              </a:r>
              <a:r>
                <a:rPr lang="en-US" sz="1400" dirty="0" err="1">
                  <a:solidFill>
                    <a:srgbClr val="193EB0"/>
                  </a:solidFill>
                </a:rPr>
                <a:t>InfluxDB</a:t>
              </a:r>
              <a:r>
                <a:rPr lang="en-US" sz="1400" dirty="0">
                  <a:solidFill>
                    <a:srgbClr val="193EB0"/>
                  </a:solidFill>
                </a:rPr>
                <a:t> Storage</a:t>
              </a:r>
              <a:endParaRPr lang="en-US" altLang="ko-KR" sz="14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</p:grpSp>
      <p:grpSp>
        <p:nvGrpSpPr>
          <p:cNvPr id="12" name="Group 1">
            <a:extLst>
              <a:ext uri="{FF2B5EF4-FFF2-40B4-BE49-F238E27FC236}">
                <a16:creationId xmlns:a16="http://schemas.microsoft.com/office/drawing/2014/main" id="{99E1C113-2E13-42D7-B0BA-4B851632AACF}"/>
              </a:ext>
            </a:extLst>
          </p:cNvPr>
          <p:cNvGrpSpPr/>
          <p:nvPr/>
        </p:nvGrpSpPr>
        <p:grpSpPr>
          <a:xfrm>
            <a:off x="710836" y="4318016"/>
            <a:ext cx="5866400" cy="1216982"/>
            <a:chOff x="4181256" y="3224809"/>
            <a:chExt cx="5866400" cy="1216982"/>
          </a:xfrm>
        </p:grpSpPr>
        <p:sp>
          <p:nvSpPr>
            <p:cNvPr id="13" name="직사각형 37">
              <a:extLst>
                <a:ext uri="{FF2B5EF4-FFF2-40B4-BE49-F238E27FC236}">
                  <a16:creationId xmlns:a16="http://schemas.microsoft.com/office/drawing/2014/main" id="{B347DB6E-48AB-4ECB-AF93-4C89FBDF1471}"/>
                </a:ext>
              </a:extLst>
            </p:cNvPr>
            <p:cNvSpPr/>
            <p:nvPr/>
          </p:nvSpPr>
          <p:spPr>
            <a:xfrm>
              <a:off x="4364136" y="3225982"/>
              <a:ext cx="56835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3. System Implementation and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Evalution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14" name="직사각형 38">
              <a:extLst>
                <a:ext uri="{FF2B5EF4-FFF2-40B4-BE49-F238E27FC236}">
                  <a16:creationId xmlns:a16="http://schemas.microsoft.com/office/drawing/2014/main" id="{0B90DCE9-673D-4E88-91C4-A7B10F5EEAE4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5" name="직사각형 39">
              <a:extLst>
                <a:ext uri="{FF2B5EF4-FFF2-40B4-BE49-F238E27FC236}">
                  <a16:creationId xmlns:a16="http://schemas.microsoft.com/office/drawing/2014/main" id="{2825410F-2C46-47C0-A8BD-61DC6D753D88}"/>
                </a:ext>
              </a:extLst>
            </p:cNvPr>
            <p:cNvSpPr/>
            <p:nvPr/>
          </p:nvSpPr>
          <p:spPr>
            <a:xfrm>
              <a:off x="5160752" y="3641572"/>
              <a:ext cx="3400417" cy="800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3.1. Test and Result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3.2. </a:t>
              </a:r>
              <a:r>
                <a:rPr lang="en-US" sz="1400" b="1" dirty="0">
                  <a:solidFill>
                    <a:srgbClr val="193EB0"/>
                  </a:solidFill>
                </a:rPr>
                <a:t>Advantages and Limitations</a:t>
              </a:r>
              <a:endParaRPr lang="en-US" altLang="ko-KR" sz="14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3.3. </a:t>
              </a:r>
              <a:r>
                <a:rPr lang="en-US" sz="1400" dirty="0">
                  <a:solidFill>
                    <a:srgbClr val="193EB0"/>
                  </a:solidFill>
                </a:rPr>
                <a:t>Future Work</a:t>
              </a:r>
              <a:endParaRPr lang="en-US" altLang="ko-KR" sz="14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</p:grpSp>
      <p:sp>
        <p:nvSpPr>
          <p:cNvPr id="16" name="직사각형 133">
            <a:extLst>
              <a:ext uri="{FF2B5EF4-FFF2-40B4-BE49-F238E27FC236}">
                <a16:creationId xmlns:a16="http://schemas.microsoft.com/office/drawing/2014/main" id="{71B9AA9E-B863-4155-9637-87088D8ED43A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210647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115BB-982E-462D-A44C-030D3E23D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3D7A32-B228-4C31-A4C8-F46398C527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30777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Problem Statement</a:t>
            </a:r>
            <a:endParaRPr lang="en-US" altLang="ko-KR" sz="2000" dirty="0">
              <a:latin typeface="+mj-lt"/>
              <a:ea typeface="SamsungOne 700" panose="020B0803030303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B544C2-6ECF-4B3B-B28D-1B5551F72E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17A5E5A-66EE-42B7-A47B-38D82A981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1029" name="Picture 5" descr="Gas Leak Detection: An In-Depth Guide [New for 2025]">
            <a:extLst>
              <a:ext uri="{FF2B5EF4-FFF2-40B4-BE49-F238E27FC236}">
                <a16:creationId xmlns:a16="http://schemas.microsoft.com/office/drawing/2014/main" id="{D99B35D5-97E7-30DD-67FD-E8C44DE2D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98" y="3255178"/>
            <a:ext cx="5006922" cy="28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7">
            <a:extLst>
              <a:ext uri="{FF2B5EF4-FFF2-40B4-BE49-F238E27FC236}">
                <a16:creationId xmlns:a16="http://schemas.microsoft.com/office/drawing/2014/main" id="{BB832E2F-B622-4EFB-6856-965913B403AA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449468" y="1233346"/>
            <a:ext cx="9174823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Gas leaks and fire can happen anytime at home or in the kitchen.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People cannot see gas or feel fire early.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This is very dangerous. It can hurt people and damage homes.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We need a smart system to find gas or fire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early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and send a warning.</a:t>
            </a:r>
          </a:p>
        </p:txBody>
      </p:sp>
    </p:spTree>
    <p:extLst>
      <p:ext uri="{BB962C8B-B14F-4D97-AF65-F5344CB8AC3E}">
        <p14:creationId xmlns:p14="http://schemas.microsoft.com/office/powerpoint/2010/main" val="408046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048E90-948C-FF00-B9E9-31713752C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E414A-9098-B6FB-D208-6E96CF4283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30777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E70F9-8263-EE9C-F408-CBB6FF3692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81B54-4D70-AAA4-44EE-A8AA59C80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984ABC2-6730-E972-A437-ACE95AECF7E6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 rot="10800000" flipV="1">
            <a:off x="449468" y="1385690"/>
            <a:ext cx="4113296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Many accidents happen because of gas </a:t>
            </a:r>
            <a:r>
              <a:rPr kumimoji="0" lang="vi-V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lea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or fire.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We want to help people stay safe using simple technology.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Sensors and Wi-Fi modules are now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cheap and easy to use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IoT can help us send data quickly to phones or computers.</a:t>
            </a:r>
          </a:p>
        </p:txBody>
      </p:sp>
      <p:pic>
        <p:nvPicPr>
          <p:cNvPr id="2051" name="Picture 3" descr="IoT-Enabled Gas Sensors: Technologies, Applications, and Opportunities">
            <a:extLst>
              <a:ext uri="{FF2B5EF4-FFF2-40B4-BE49-F238E27FC236}">
                <a16:creationId xmlns:a16="http://schemas.microsoft.com/office/drawing/2014/main" id="{CD13A91A-0294-2FA8-5823-CF6E8070F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71" y="1752599"/>
            <a:ext cx="3923722" cy="32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7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944A9D-7305-988B-483F-7CC7286B0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1.3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39CDD-82FD-CEDB-FC89-059934FDF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30777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FA7D2-EDD3-304B-058E-4C511F7B8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9100A-63BC-4F5C-2511-8563EB8253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0325D8-7EED-BB76-4B53-2E6A95C6C4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416" y="1444513"/>
            <a:ext cx="7743187" cy="26749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Our system will: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Detect dangerous gas and fire.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Turn on buzzer when danger happens.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Send sensor data to </a:t>
            </a:r>
            <a:r>
              <a:rPr lang="en-US" sz="2000" b="1" dirty="0"/>
              <a:t>Node-RED dashboard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Save data into </a:t>
            </a:r>
            <a:r>
              <a:rPr lang="en-US" sz="2000" b="1" dirty="0" err="1"/>
              <a:t>InfluxDB</a:t>
            </a:r>
            <a:r>
              <a:rPr lang="en-US" sz="2000" dirty="0"/>
              <a:t> to check later.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295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9BF9D6-732D-F1AD-3CE3-30CF578A9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2.1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BF6B7-A509-146C-203B-7AB83AFD7B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30777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Hardware Design (Arduino IDE)</a:t>
            </a:r>
            <a:endParaRPr lang="en-US" sz="2000" dirty="0">
              <a:latin typeface="+mj-lt"/>
              <a:ea typeface="SamsungOne 700" panose="020B080303030302020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C2478-311A-79CC-D438-7D4049910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5271B-9415-5731-CA23-5BB0AEEC81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EEB45-3765-E4E1-ACBF-721CAEE5F2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468" y="1144458"/>
            <a:ext cx="8546750" cy="24255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We use these parts: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MQ-2 Gas Sensor</a:t>
            </a:r>
            <a:r>
              <a:rPr lang="en-US" sz="2000" dirty="0"/>
              <a:t>: finds gas.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Flame Sensor</a:t>
            </a:r>
            <a:r>
              <a:rPr lang="en-US" sz="2000" dirty="0"/>
              <a:t>: detects fire (infrared light).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DHT22 Sensor</a:t>
            </a:r>
            <a:r>
              <a:rPr lang="en-US" sz="2000" dirty="0"/>
              <a:t>: checks temperature and humidity.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b="1" dirty="0"/>
              <a:t>ESP8266</a:t>
            </a:r>
            <a:r>
              <a:rPr lang="en-US" sz="2000" dirty="0"/>
              <a:t>: connects all parts together.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Buzzer</a:t>
            </a:r>
            <a:r>
              <a:rPr lang="en-US" sz="2000" dirty="0"/>
              <a:t>: for warning.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We write the code for Arduino using the </a:t>
            </a:r>
            <a:r>
              <a:rPr lang="en-US" sz="2000" b="1" dirty="0"/>
              <a:t>Arduino IDE</a:t>
            </a:r>
            <a:r>
              <a:rPr lang="en-US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pic>
        <p:nvPicPr>
          <p:cNvPr id="3076" name="Picture 4" descr="Arduino IDE for Linux, Windows, Mac – ELEGOO US">
            <a:extLst>
              <a:ext uri="{FF2B5EF4-FFF2-40B4-BE49-F238E27FC236}">
                <a16:creationId xmlns:a16="http://schemas.microsoft.com/office/drawing/2014/main" id="{90C58C74-6E20-A905-1461-357FE790D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" t="4346" r="8124" b="4781"/>
          <a:stretch>
            <a:fillRect/>
          </a:stretch>
        </p:blipFill>
        <p:spPr bwMode="auto">
          <a:xfrm>
            <a:off x="6987341" y="4082473"/>
            <a:ext cx="2466109" cy="217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0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922AE-89B1-A9B8-25D8-047D08714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2.2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D3E04-4ED8-2C0E-4AD5-7C6096B8E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30777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Node-RED Integration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221E8-7D4A-F0FA-FDD8-D69294079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5FB9B-CDAA-3D0F-59CC-EE852CA18B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E7CEDB-2960-256E-E58D-4DFD5505CF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4474" y="1462986"/>
            <a:ext cx="6948859" cy="26287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The ESP8266 sends data to </a:t>
            </a:r>
            <a:r>
              <a:rPr lang="en-US" sz="2000" b="1" dirty="0"/>
              <a:t>Node-RED</a:t>
            </a:r>
            <a:r>
              <a:rPr lang="en-US" sz="2000" dirty="0"/>
              <a:t> using </a:t>
            </a:r>
            <a:r>
              <a:rPr lang="en-US" sz="2000" b="1" dirty="0"/>
              <a:t>MQTT</a:t>
            </a:r>
            <a:r>
              <a:rPr lang="en-US" sz="2000" dirty="0"/>
              <a:t> (Wi-Fi).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Node-RED dashboard shows: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Gas detection (yes/no)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Fire detection (yes/no)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Alerts (sound)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Temperature and humidity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Node-RED is </a:t>
            </a:r>
            <a:r>
              <a:rPr lang="en-US" sz="2000" b="1" dirty="0"/>
              <a:t>free, simple, and works in real time</a:t>
            </a:r>
            <a:r>
              <a:rPr lang="en-US" sz="2000" dirty="0"/>
              <a:t>.</a:t>
            </a:r>
          </a:p>
        </p:txBody>
      </p:sp>
      <p:pic>
        <p:nvPicPr>
          <p:cNvPr id="6146" name="Picture 2" descr="How Can Using Node-RED Benefit Industrial Applications? | Robustel">
            <a:extLst>
              <a:ext uri="{FF2B5EF4-FFF2-40B4-BE49-F238E27FC236}">
                <a16:creationId xmlns:a16="http://schemas.microsoft.com/office/drawing/2014/main" id="{FF777FD4-1E06-EFD8-C5DD-DD8FED562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02" y="1978410"/>
            <a:ext cx="3173123" cy="2113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819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0DC370-5209-04D6-F351-556C8F5EF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2.3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BB089-AAC0-5E08-6B25-254C726863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553741"/>
          </a:xfrm>
        </p:spPr>
        <p:txBody>
          <a:bodyPr/>
          <a:lstStyle/>
          <a:p>
            <a:r>
              <a:rPr lang="en-US" b="1" dirty="0" err="1"/>
              <a:t>InfluxDB</a:t>
            </a:r>
            <a:r>
              <a:rPr lang="en-US" b="1" dirty="0"/>
              <a:t> Storage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F7153-1DBB-6A66-AD5E-9DCD7E828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/>
              <a:t>02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D8C8E-F549-96A9-2ECD-981939F8F3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54FB8D-9614-EDA5-FC03-4BB3F708BC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468" y="1435277"/>
            <a:ext cx="9100932" cy="1243268"/>
          </a:xfrm>
        </p:spPr>
        <p:txBody>
          <a:bodyPr/>
          <a:lstStyle/>
          <a:p>
            <a:r>
              <a:rPr lang="en-US" sz="2000" dirty="0"/>
              <a:t>We use </a:t>
            </a:r>
            <a:r>
              <a:rPr lang="en-US" sz="2000" b="1" dirty="0" err="1"/>
              <a:t>InfluxDB</a:t>
            </a:r>
            <a:r>
              <a:rPr lang="en-US" sz="2000" dirty="0"/>
              <a:t> to save all sensor data.</a:t>
            </a:r>
            <a:endParaRPr lang="vi-VN" sz="2000" dirty="0"/>
          </a:p>
          <a:p>
            <a:r>
              <a:rPr lang="en-US" sz="2000" dirty="0"/>
              <a:t>It helps us check the </a:t>
            </a:r>
            <a:r>
              <a:rPr lang="en-US" sz="2000" b="1" dirty="0"/>
              <a:t>history</a:t>
            </a:r>
            <a:r>
              <a:rPr lang="en-US" sz="2000" dirty="0"/>
              <a:t> of temperature and humidity.</a:t>
            </a:r>
            <a:endParaRPr lang="vi-VN" sz="2000" dirty="0"/>
          </a:p>
          <a:p>
            <a:r>
              <a:rPr lang="en-US" sz="2000" dirty="0"/>
              <a:t>We can draw </a:t>
            </a:r>
            <a:r>
              <a:rPr lang="en-US" sz="2000" b="1" dirty="0"/>
              <a:t>charts and graphs</a:t>
            </a:r>
            <a:r>
              <a:rPr lang="en-US" sz="2000" dirty="0"/>
              <a:t> from this data to study danger over time.</a:t>
            </a:r>
          </a:p>
          <a:p>
            <a:endParaRPr lang="vi-VN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099" name="Picture 3" descr="Monitoring Linux Systems With InfluxDB - Fedora Magazine">
            <a:extLst>
              <a:ext uri="{FF2B5EF4-FFF2-40B4-BE49-F238E27FC236}">
                <a16:creationId xmlns:a16="http://schemas.microsoft.com/office/drawing/2014/main" id="{E2392366-8A3B-83F8-EBDB-D4BB7ECE7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92" y="2744789"/>
            <a:ext cx="7094294" cy="286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84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4690</TotalTime>
  <Words>589</Words>
  <Application>Microsoft Office PowerPoint</Application>
  <PresentationFormat>Custom</PresentationFormat>
  <Paragraphs>125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SamsungOne 700</vt:lpstr>
      <vt:lpstr>Calibri</vt:lpstr>
      <vt:lpstr>Samsung Sharp Sans</vt:lpstr>
      <vt:lpstr>Samsung Sharp Sans Medium</vt:lpstr>
      <vt:lpstr>SamsungOne 400</vt:lpstr>
      <vt:lpstr>맑은 고딕</vt:lpstr>
      <vt:lpstr>Arial</vt:lpstr>
      <vt:lpstr>Samsung Sharp Sans Bold</vt:lpstr>
      <vt:lpstr>SamsungOne 400C</vt:lpstr>
      <vt:lpstr>Office Theme</vt:lpstr>
      <vt:lpstr>IoT-enabled Gas and Fire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creator>Soon Yong Chang</dc:creator>
  <cp:lastModifiedBy>hà phạm</cp:lastModifiedBy>
  <cp:revision>2087</cp:revision>
  <dcterms:created xsi:type="dcterms:W3CDTF">2019-07-06T14:12:49Z</dcterms:created>
  <dcterms:modified xsi:type="dcterms:W3CDTF">2025-07-28T17:24:24Z</dcterms:modified>
</cp:coreProperties>
</file>